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5ZqUkzpueH79uO5MRH1Bb7fBT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9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3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5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pt/language/functions/external-interrupts/attachinterrup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hyperlink" Target="https://www.tinkercad.com/things/6I9InHMLt6S?sharecode=EF6d_NeZw5L5FwNw912kW1nUDN14X97jPbXmcWxnGE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1.microchip.com/downloads/en/DeviceDoc/Atmel-7810-Automotive-Microcontrollers-ATmega328P_Datasheet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hyperlink" Target="https://www.tinkercad.com/things/0Ik0EoXzjKm?sharecode=EEjXwprkL-V0yZ6MoKsqVOGghB1fw3kCZ_IMUIHEQf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80" y="1196752"/>
            <a:ext cx="2092422" cy="256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63380" y="3917117"/>
            <a:ext cx="175555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https://www.freva.com/wp-content/uploads/2019/10/smart-metering.jpg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107504" y="4438117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8E2F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9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diversos dispositivos em campo e precisamos atualizar o software deles.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714376" y="4365104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7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F549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10" descr="{&quot;Key&quot;:&quot;POWER_USER_SHAPE_ICON&quot;,&quot;Value&quot;:&quot;POWER_USER_SHAPE_ICON_STYLE_1&quot;}"/>
          <p:cNvGrpSpPr/>
          <p:nvPr/>
        </p:nvGrpSpPr>
        <p:grpSpPr>
          <a:xfrm>
            <a:off x="2775620" y="1196752"/>
            <a:ext cx="746763" cy="660400"/>
            <a:chOff x="6402388" y="1666876"/>
            <a:chExt cx="233363" cy="206375"/>
          </a:xfrm>
        </p:grpSpPr>
        <p:sp>
          <p:nvSpPr>
            <p:cNvPr id="261" name="Google Shape;261;p10"/>
            <p:cNvSpPr/>
            <p:nvPr/>
          </p:nvSpPr>
          <p:spPr>
            <a:xfrm>
              <a:off x="6438900" y="1666876"/>
              <a:ext cx="149225" cy="115888"/>
            </a:xfrm>
            <a:custGeom>
              <a:avLst/>
              <a:gdLst/>
              <a:ahLst/>
              <a:cxnLst/>
              <a:rect l="l" t="t" r="r" b="b"/>
              <a:pathLst>
                <a:path w="4100" h="3173" extrusionOk="0">
                  <a:moveTo>
                    <a:pt x="3554" y="3173"/>
                  </a:moveTo>
                  <a:lnTo>
                    <a:pt x="3406" y="3039"/>
                  </a:lnTo>
                  <a:lnTo>
                    <a:pt x="3473" y="2965"/>
                  </a:lnTo>
                  <a:cubicBezTo>
                    <a:pt x="3745" y="2665"/>
                    <a:pt x="3896" y="2285"/>
                    <a:pt x="3898" y="1896"/>
                  </a:cubicBezTo>
                  <a:cubicBezTo>
                    <a:pt x="3899" y="1446"/>
                    <a:pt x="3710" y="1023"/>
                    <a:pt x="3364" y="703"/>
                  </a:cubicBezTo>
                  <a:cubicBezTo>
                    <a:pt x="3016" y="381"/>
                    <a:pt x="2551" y="202"/>
                    <a:pt x="2056" y="200"/>
                  </a:cubicBezTo>
                  <a:lnTo>
                    <a:pt x="2047" y="200"/>
                  </a:lnTo>
                  <a:cubicBezTo>
                    <a:pt x="1556" y="200"/>
                    <a:pt x="1093" y="374"/>
                    <a:pt x="744" y="692"/>
                  </a:cubicBezTo>
                  <a:cubicBezTo>
                    <a:pt x="396" y="1010"/>
                    <a:pt x="203" y="1431"/>
                    <a:pt x="201" y="1881"/>
                  </a:cubicBezTo>
                  <a:cubicBezTo>
                    <a:pt x="201" y="1992"/>
                    <a:pt x="212" y="2103"/>
                    <a:pt x="235" y="2211"/>
                  </a:cubicBezTo>
                  <a:lnTo>
                    <a:pt x="256" y="2309"/>
                  </a:lnTo>
                  <a:lnTo>
                    <a:pt x="60" y="2351"/>
                  </a:lnTo>
                  <a:lnTo>
                    <a:pt x="40" y="2253"/>
                  </a:lnTo>
                  <a:cubicBezTo>
                    <a:pt x="14" y="2130"/>
                    <a:pt x="0" y="2005"/>
                    <a:pt x="1" y="1880"/>
                  </a:cubicBezTo>
                  <a:cubicBezTo>
                    <a:pt x="3" y="1374"/>
                    <a:pt x="219" y="899"/>
                    <a:pt x="609" y="544"/>
                  </a:cubicBezTo>
                  <a:cubicBezTo>
                    <a:pt x="995" y="193"/>
                    <a:pt x="1506" y="0"/>
                    <a:pt x="2047" y="0"/>
                  </a:cubicBezTo>
                  <a:lnTo>
                    <a:pt x="2057" y="0"/>
                  </a:lnTo>
                  <a:cubicBezTo>
                    <a:pt x="2602" y="2"/>
                    <a:pt x="3115" y="200"/>
                    <a:pt x="3500" y="556"/>
                  </a:cubicBezTo>
                  <a:cubicBezTo>
                    <a:pt x="3887" y="914"/>
                    <a:pt x="4100" y="1390"/>
                    <a:pt x="4097" y="1897"/>
                  </a:cubicBezTo>
                  <a:cubicBezTo>
                    <a:pt x="4095" y="2336"/>
                    <a:pt x="3927" y="2763"/>
                    <a:pt x="3621" y="3099"/>
                  </a:cubicBezTo>
                  <a:lnTo>
                    <a:pt x="3554" y="317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446838" y="1760538"/>
              <a:ext cx="17463" cy="22225"/>
            </a:xfrm>
            <a:custGeom>
              <a:avLst/>
              <a:gdLst/>
              <a:ahLst/>
              <a:cxnLst/>
              <a:rect l="l" t="t" r="r" b="b"/>
              <a:pathLst>
                <a:path w="500" h="589" extrusionOk="0">
                  <a:moveTo>
                    <a:pt x="350" y="589"/>
                  </a:moveTo>
                  <a:lnTo>
                    <a:pt x="283" y="515"/>
                  </a:lnTo>
                  <a:cubicBezTo>
                    <a:pt x="193" y="412"/>
                    <a:pt x="114" y="301"/>
                    <a:pt x="49" y="185"/>
                  </a:cubicBezTo>
                  <a:lnTo>
                    <a:pt x="0" y="98"/>
                  </a:lnTo>
                  <a:lnTo>
                    <a:pt x="174" y="0"/>
                  </a:lnTo>
                  <a:lnTo>
                    <a:pt x="223" y="87"/>
                  </a:lnTo>
                  <a:cubicBezTo>
                    <a:pt x="281" y="192"/>
                    <a:pt x="352" y="290"/>
                    <a:pt x="432" y="381"/>
                  </a:cubicBezTo>
                  <a:lnTo>
                    <a:pt x="500" y="456"/>
                  </a:lnTo>
                  <a:lnTo>
                    <a:pt x="350" y="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402388" y="1730376"/>
              <a:ext cx="47625" cy="80963"/>
            </a:xfrm>
            <a:custGeom>
              <a:avLst/>
              <a:gdLst/>
              <a:ahLst/>
              <a:cxnLst/>
              <a:rect l="l" t="t" r="r" b="b"/>
              <a:pathLst>
                <a:path w="1286" h="2212" extrusionOk="0">
                  <a:moveTo>
                    <a:pt x="1285" y="2212"/>
                  </a:moveTo>
                  <a:lnTo>
                    <a:pt x="1185" y="2212"/>
                  </a:lnTo>
                  <a:cubicBezTo>
                    <a:pt x="530" y="2207"/>
                    <a:pt x="0" y="1707"/>
                    <a:pt x="2" y="1097"/>
                  </a:cubicBezTo>
                  <a:cubicBezTo>
                    <a:pt x="4" y="580"/>
                    <a:pt x="383" y="138"/>
                    <a:pt x="924" y="21"/>
                  </a:cubicBezTo>
                  <a:lnTo>
                    <a:pt x="1021" y="0"/>
                  </a:lnTo>
                  <a:lnTo>
                    <a:pt x="1064" y="196"/>
                  </a:lnTo>
                  <a:lnTo>
                    <a:pt x="965" y="217"/>
                  </a:lnTo>
                  <a:cubicBezTo>
                    <a:pt x="517" y="313"/>
                    <a:pt x="204" y="675"/>
                    <a:pt x="202" y="1098"/>
                  </a:cubicBezTo>
                  <a:cubicBezTo>
                    <a:pt x="200" y="1598"/>
                    <a:pt x="642" y="2008"/>
                    <a:pt x="1186" y="2011"/>
                  </a:cubicBezTo>
                  <a:lnTo>
                    <a:pt x="1286" y="2012"/>
                  </a:lnTo>
                  <a:lnTo>
                    <a:pt x="1285" y="22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580188" y="1720851"/>
              <a:ext cx="55563" cy="92075"/>
            </a:xfrm>
            <a:custGeom>
              <a:avLst/>
              <a:gdLst/>
              <a:ahLst/>
              <a:cxnLst/>
              <a:rect l="l" t="t" r="r" b="b"/>
              <a:pathLst>
                <a:path w="1519" h="2524" extrusionOk="0">
                  <a:moveTo>
                    <a:pt x="303" y="2524"/>
                  </a:moveTo>
                  <a:lnTo>
                    <a:pt x="279" y="2326"/>
                  </a:lnTo>
                  <a:lnTo>
                    <a:pt x="379" y="2314"/>
                  </a:lnTo>
                  <a:cubicBezTo>
                    <a:pt x="912" y="2252"/>
                    <a:pt x="1315" y="1801"/>
                    <a:pt x="1318" y="1265"/>
                  </a:cubicBezTo>
                  <a:cubicBezTo>
                    <a:pt x="1319" y="981"/>
                    <a:pt x="1210" y="715"/>
                    <a:pt x="1010" y="514"/>
                  </a:cubicBezTo>
                  <a:cubicBezTo>
                    <a:pt x="810" y="312"/>
                    <a:pt x="543" y="201"/>
                    <a:pt x="260" y="200"/>
                  </a:cubicBezTo>
                  <a:cubicBezTo>
                    <a:pt x="214" y="200"/>
                    <a:pt x="169" y="202"/>
                    <a:pt x="124" y="208"/>
                  </a:cubicBezTo>
                  <a:lnTo>
                    <a:pt x="26" y="220"/>
                  </a:lnTo>
                  <a:lnTo>
                    <a:pt x="0" y="21"/>
                  </a:lnTo>
                  <a:lnTo>
                    <a:pt x="100" y="9"/>
                  </a:lnTo>
                  <a:cubicBezTo>
                    <a:pt x="153" y="3"/>
                    <a:pt x="206" y="0"/>
                    <a:pt x="260" y="0"/>
                  </a:cubicBezTo>
                  <a:cubicBezTo>
                    <a:pt x="598" y="1"/>
                    <a:pt x="915" y="134"/>
                    <a:pt x="1152" y="373"/>
                  </a:cubicBezTo>
                  <a:cubicBezTo>
                    <a:pt x="1389" y="612"/>
                    <a:pt x="1519" y="929"/>
                    <a:pt x="1518" y="1265"/>
                  </a:cubicBezTo>
                  <a:cubicBezTo>
                    <a:pt x="1515" y="1903"/>
                    <a:pt x="1036" y="2439"/>
                    <a:pt x="402" y="2513"/>
                  </a:cubicBezTo>
                  <a:lnTo>
                    <a:pt x="303" y="25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450013" y="1804988"/>
              <a:ext cx="150813" cy="11113"/>
            </a:xfrm>
            <a:custGeom>
              <a:avLst/>
              <a:gdLst/>
              <a:ahLst/>
              <a:cxnLst/>
              <a:rect l="l" t="t" r="r" b="b"/>
              <a:pathLst>
                <a:path w="4133" h="327" extrusionOk="0">
                  <a:moveTo>
                    <a:pt x="2254" y="327"/>
                  </a:moveTo>
                  <a:cubicBezTo>
                    <a:pt x="1062" y="327"/>
                    <a:pt x="113" y="212"/>
                    <a:pt x="99" y="212"/>
                  </a:cubicBezTo>
                  <a:lnTo>
                    <a:pt x="0" y="199"/>
                  </a:lnTo>
                  <a:lnTo>
                    <a:pt x="24" y="0"/>
                  </a:lnTo>
                  <a:lnTo>
                    <a:pt x="124" y="12"/>
                  </a:lnTo>
                  <a:cubicBezTo>
                    <a:pt x="144" y="15"/>
                    <a:pt x="2166" y="259"/>
                    <a:pt x="4010" y="28"/>
                  </a:cubicBezTo>
                  <a:lnTo>
                    <a:pt x="4108" y="16"/>
                  </a:lnTo>
                  <a:lnTo>
                    <a:pt x="4133" y="214"/>
                  </a:lnTo>
                  <a:lnTo>
                    <a:pt x="4034" y="227"/>
                  </a:lnTo>
                  <a:cubicBezTo>
                    <a:pt x="3435" y="302"/>
                    <a:pt x="2817" y="327"/>
                    <a:pt x="2254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496050" y="1812926"/>
              <a:ext cx="6350" cy="26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529388" y="1811338"/>
              <a:ext cx="7938" cy="28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480175" y="1833563"/>
              <a:ext cx="71438" cy="39688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24" y="25"/>
                  </a:moveTo>
                  <a:lnTo>
                    <a:pt x="21" y="25"/>
                  </a:lnTo>
                  <a:lnTo>
                    <a:pt x="0" y="3"/>
                  </a:lnTo>
                  <a:lnTo>
                    <a:pt x="2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7" y="4"/>
                  </a:lnTo>
                  <a:lnTo>
                    <a:pt x="23" y="20"/>
                  </a:lnTo>
                  <a:lnTo>
                    <a:pt x="38" y="4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5" y="4"/>
                  </a:lnTo>
                  <a:lnTo>
                    <a:pt x="24" y="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0" descr="{&quot;Key&quot;:&quot;POWER_USER_SHAPE_ICON&quot;,&quot;Value&quot;:&quot;POWER_USER_SHAPE_ICON_STYLE_1&quot;}"/>
          <p:cNvSpPr/>
          <p:nvPr/>
        </p:nvSpPr>
        <p:spPr>
          <a:xfrm rot="10800000">
            <a:off x="1835697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10" descr="{&quot;Key&quot;:&quot;POWER_USER_SHAPE_ICON&quot;,&quot;Value&quot;:&quot;POWER_USER_SHAPE_ICON_STYLE_1&quot;}"/>
          <p:cNvGrpSpPr/>
          <p:nvPr/>
        </p:nvGrpSpPr>
        <p:grpSpPr>
          <a:xfrm>
            <a:off x="2779954" y="2178904"/>
            <a:ext cx="738094" cy="571500"/>
            <a:chOff x="7613650" y="384175"/>
            <a:chExt cx="1062038" cy="822326"/>
          </a:xfrm>
        </p:grpSpPr>
        <p:sp>
          <p:nvSpPr>
            <p:cNvPr id="271" name="Google Shape;271;p10"/>
            <p:cNvSpPr/>
            <p:nvPr/>
          </p:nvSpPr>
          <p:spPr>
            <a:xfrm>
              <a:off x="7613650" y="490538"/>
              <a:ext cx="330200" cy="463550"/>
            </a:xfrm>
            <a:custGeom>
              <a:avLst/>
              <a:gdLst/>
              <a:ahLst/>
              <a:cxnLst/>
              <a:rect l="l" t="t" r="r" b="b"/>
              <a:pathLst>
                <a:path w="208" h="292" extrusionOk="0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8004175" y="384175"/>
              <a:ext cx="225425" cy="590550"/>
            </a:xfrm>
            <a:custGeom>
              <a:avLst/>
              <a:gdLst/>
              <a:ahLst/>
              <a:cxnLst/>
              <a:rect l="l" t="t" r="r" b="b"/>
              <a:pathLst>
                <a:path w="142" h="372" extrusionOk="0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275638" y="490538"/>
              <a:ext cx="331788" cy="401638"/>
            </a:xfrm>
            <a:custGeom>
              <a:avLst/>
              <a:gdLst/>
              <a:ahLst/>
              <a:cxnLst/>
              <a:rect l="l" t="t" r="r" b="b"/>
              <a:pathLst>
                <a:path w="551" h="666" extrusionOk="0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181975" y="893763"/>
              <a:ext cx="312738" cy="31273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459788" y="781050"/>
              <a:ext cx="215900" cy="230188"/>
            </a:xfrm>
            <a:custGeom>
              <a:avLst/>
              <a:gdLst/>
              <a:ahLst/>
              <a:cxnLst/>
              <a:rect l="l" t="t" r="r" b="b"/>
              <a:pathLst>
                <a:path w="360" h="382" extrusionOk="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10" descr="{&quot;Key&quot;:&quot;POWER_USER_SHAPE_ICON&quot;,&quot;Value&quot;:&quot;POWER_USER_SHAPE_ICON_STYLE_1&quot;}"/>
          <p:cNvSpPr/>
          <p:nvPr/>
        </p:nvSpPr>
        <p:spPr>
          <a:xfrm>
            <a:off x="2774538" y="3188198"/>
            <a:ext cx="748927" cy="571500"/>
          </a:xfrm>
          <a:custGeom>
            <a:avLst/>
            <a:gdLst/>
            <a:ahLst/>
            <a:cxnLst/>
            <a:rect l="l" t="t" r="r" b="b"/>
            <a:pathLst>
              <a:path w="1067" h="811" extrusionOk="0">
                <a:moveTo>
                  <a:pt x="957" y="778"/>
                </a:moveTo>
                <a:lnTo>
                  <a:pt x="111" y="778"/>
                </a:lnTo>
                <a:lnTo>
                  <a:pt x="36" y="195"/>
                </a:lnTo>
                <a:lnTo>
                  <a:pt x="1031" y="195"/>
                </a:lnTo>
                <a:lnTo>
                  <a:pt x="957" y="778"/>
                </a:lnTo>
                <a:close/>
                <a:moveTo>
                  <a:pt x="113" y="33"/>
                </a:moveTo>
                <a:lnTo>
                  <a:pt x="517" y="33"/>
                </a:lnTo>
                <a:lnTo>
                  <a:pt x="517" y="101"/>
                </a:lnTo>
                <a:cubicBezTo>
                  <a:pt x="517" y="110"/>
                  <a:pt x="524" y="118"/>
                  <a:pt x="534" y="118"/>
                </a:cubicBezTo>
                <a:lnTo>
                  <a:pt x="955" y="118"/>
                </a:lnTo>
                <a:lnTo>
                  <a:pt x="955" y="162"/>
                </a:lnTo>
                <a:lnTo>
                  <a:pt x="113" y="162"/>
                </a:lnTo>
                <a:lnTo>
                  <a:pt x="113" y="33"/>
                </a:lnTo>
                <a:close/>
                <a:moveTo>
                  <a:pt x="1063" y="168"/>
                </a:moveTo>
                <a:cubicBezTo>
                  <a:pt x="1060" y="164"/>
                  <a:pt x="1055" y="162"/>
                  <a:pt x="1050" y="162"/>
                </a:cubicBezTo>
                <a:lnTo>
                  <a:pt x="988" y="162"/>
                </a:lnTo>
                <a:lnTo>
                  <a:pt x="988" y="101"/>
                </a:lnTo>
                <a:cubicBezTo>
                  <a:pt x="988" y="92"/>
                  <a:pt x="981" y="84"/>
                  <a:pt x="971" y="84"/>
                </a:cubicBezTo>
                <a:lnTo>
                  <a:pt x="550" y="84"/>
                </a:lnTo>
                <a:lnTo>
                  <a:pt x="550" y="17"/>
                </a:lnTo>
                <a:cubicBezTo>
                  <a:pt x="550" y="8"/>
                  <a:pt x="543" y="0"/>
                  <a:pt x="534" y="0"/>
                </a:cubicBezTo>
                <a:lnTo>
                  <a:pt x="96" y="0"/>
                </a:lnTo>
                <a:cubicBezTo>
                  <a:pt x="87" y="0"/>
                  <a:pt x="79" y="8"/>
                  <a:pt x="79" y="17"/>
                </a:cubicBezTo>
                <a:lnTo>
                  <a:pt x="79" y="162"/>
                </a:lnTo>
                <a:lnTo>
                  <a:pt x="17" y="162"/>
                </a:lnTo>
                <a:cubicBezTo>
                  <a:pt x="12" y="162"/>
                  <a:pt x="8" y="164"/>
                  <a:pt x="4" y="168"/>
                </a:cubicBezTo>
                <a:cubicBezTo>
                  <a:pt x="1" y="171"/>
                  <a:pt x="0" y="176"/>
                  <a:pt x="0" y="181"/>
                </a:cubicBezTo>
                <a:lnTo>
                  <a:pt x="79" y="797"/>
                </a:lnTo>
                <a:cubicBezTo>
                  <a:pt x="80" y="805"/>
                  <a:pt x="88" y="811"/>
                  <a:pt x="96" y="811"/>
                </a:cubicBezTo>
                <a:lnTo>
                  <a:pt x="971" y="811"/>
                </a:lnTo>
                <a:cubicBezTo>
                  <a:pt x="980" y="811"/>
                  <a:pt x="987" y="805"/>
                  <a:pt x="988" y="797"/>
                </a:cubicBezTo>
                <a:lnTo>
                  <a:pt x="1067" y="181"/>
                </a:lnTo>
                <a:cubicBezTo>
                  <a:pt x="1067" y="176"/>
                  <a:pt x="1066" y="171"/>
                  <a:pt x="1063" y="1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2146914" y="4438117"/>
            <a:ext cx="1906531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2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60" y="3768"/>
                  <a:pt x="1642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2" y="3319"/>
                </a:cubicBezTo>
              </a:path>
            </a:pathLst>
          </a:custGeom>
          <a:solidFill>
            <a:srgbClr val="EDEDED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nosso sistema vai fazer o download do novo software e armazenar numa “pasta” de download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2769630" y="4365104"/>
            <a:ext cx="691087" cy="684296"/>
          </a:xfrm>
          <a:custGeom>
            <a:avLst/>
            <a:gdLst/>
            <a:ahLst/>
            <a:cxnLst/>
            <a:rect l="l" t="t" r="r" b="b"/>
            <a:pathLst>
              <a:path w="1796" h="1776" extrusionOk="0">
                <a:moveTo>
                  <a:pt x="1708" y="1756"/>
                </a:moveTo>
                <a:lnTo>
                  <a:pt x="922" y="1403"/>
                </a:lnTo>
                <a:lnTo>
                  <a:pt x="922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3" y="0"/>
                </a:lnTo>
                <a:lnTo>
                  <a:pt x="1733" y="0"/>
                </a:lnTo>
                <a:cubicBezTo>
                  <a:pt x="1767" y="0"/>
                  <a:pt x="1795" y="28"/>
                  <a:pt x="1795" y="62"/>
                </a:cubicBezTo>
                <a:lnTo>
                  <a:pt x="1795" y="1699"/>
                </a:lnTo>
                <a:lnTo>
                  <a:pt x="1795" y="1699"/>
                </a:lnTo>
                <a:cubicBezTo>
                  <a:pt x="1795" y="1745"/>
                  <a:pt x="1749" y="1775"/>
                  <a:pt x="1708" y="1756"/>
                </a:cubicBezTo>
              </a:path>
            </a:pathLst>
          </a:custGeom>
          <a:solidFill>
            <a:srgbClr val="7B7B7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279" name="Google Shape;279;p10" descr="{&quot;Key&quot;:&quot;POWER_USER_SHAPE_ICON&quot;,&quot;Value&quot;:&quot;POWER_USER_SHAPE_ICON_STYLE_1&quot;}"/>
          <p:cNvSpPr/>
          <p:nvPr/>
        </p:nvSpPr>
        <p:spPr>
          <a:xfrm rot="10800000">
            <a:off x="3707904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0" descr="Reset - Free ui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878348"/>
            <a:ext cx="1172613" cy="117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4163138" y="4438117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DEAF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 como quando atualizamos o Win, o sistema faz um reset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4769162" y="4365104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7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E75B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 l="26728" r="41891"/>
          <a:stretch/>
        </p:blipFill>
        <p:spPr>
          <a:xfrm>
            <a:off x="6809437" y="1435512"/>
            <a:ext cx="1244621" cy="235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0" descr="{&quot;Key&quot;:&quot;POWER_USER_SHAPE_ICON&quot;,&quot;Value&quot;:&quot;POWER_USER_SHAPE_ICON_STYLE_1&quot;}"/>
          <p:cNvGrpSpPr/>
          <p:nvPr/>
        </p:nvGrpSpPr>
        <p:grpSpPr>
          <a:xfrm>
            <a:off x="8298402" y="2924944"/>
            <a:ext cx="738094" cy="571500"/>
            <a:chOff x="7613650" y="384175"/>
            <a:chExt cx="1062038" cy="822326"/>
          </a:xfrm>
        </p:grpSpPr>
        <p:sp>
          <p:nvSpPr>
            <p:cNvPr id="285" name="Google Shape;285;p10"/>
            <p:cNvSpPr/>
            <p:nvPr/>
          </p:nvSpPr>
          <p:spPr>
            <a:xfrm>
              <a:off x="7613650" y="490538"/>
              <a:ext cx="330200" cy="463550"/>
            </a:xfrm>
            <a:custGeom>
              <a:avLst/>
              <a:gdLst/>
              <a:ahLst/>
              <a:cxnLst/>
              <a:rect l="l" t="t" r="r" b="b"/>
              <a:pathLst>
                <a:path w="208" h="292" extrusionOk="0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8004175" y="384175"/>
              <a:ext cx="225425" cy="590550"/>
            </a:xfrm>
            <a:custGeom>
              <a:avLst/>
              <a:gdLst/>
              <a:ahLst/>
              <a:cxnLst/>
              <a:rect l="l" t="t" r="r" b="b"/>
              <a:pathLst>
                <a:path w="142" h="372" extrusionOk="0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8275638" y="490538"/>
              <a:ext cx="331788" cy="401638"/>
            </a:xfrm>
            <a:custGeom>
              <a:avLst/>
              <a:gdLst/>
              <a:ahLst/>
              <a:cxnLst/>
              <a:rect l="l" t="t" r="r" b="b"/>
              <a:pathLst>
                <a:path w="551" h="666" extrusionOk="0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181975" y="893763"/>
              <a:ext cx="312738" cy="31273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8459788" y="781050"/>
              <a:ext cx="215900" cy="230188"/>
            </a:xfrm>
            <a:custGeom>
              <a:avLst/>
              <a:gdLst/>
              <a:ahLst/>
              <a:cxnLst/>
              <a:rect l="l" t="t" r="r" b="b"/>
              <a:pathLst>
                <a:path w="360" h="382" extrusionOk="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10" descr="{&quot;Key&quot;:&quot;POWER_USER_SHAPE_ICON&quot;,&quot;Value&quot;:&quot;POWER_USER_SHAPE_ICON_STYLE_1&quot;}"/>
          <p:cNvSpPr/>
          <p:nvPr/>
        </p:nvSpPr>
        <p:spPr>
          <a:xfrm rot="10800000">
            <a:off x="5868144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6395386" y="4442562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3" h="3769" extrusionOk="0">
                <a:moveTo>
                  <a:pt x="3233" y="3319"/>
                </a:moveTo>
                <a:lnTo>
                  <a:pt x="1677" y="3763"/>
                </a:lnTo>
                <a:lnTo>
                  <a:pt x="1677" y="3763"/>
                </a:lnTo>
                <a:cubicBezTo>
                  <a:pt x="1660" y="3768"/>
                  <a:pt x="1643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9" y="0"/>
                  <a:pt x="3302" y="42"/>
                  <a:pt x="3302" y="94"/>
                </a:cubicBezTo>
                <a:lnTo>
                  <a:pt x="3302" y="3228"/>
                </a:lnTo>
                <a:lnTo>
                  <a:pt x="3302" y="3228"/>
                </a:lnTo>
                <a:cubicBezTo>
                  <a:pt x="3302" y="3270"/>
                  <a:pt x="3274" y="3308"/>
                  <a:pt x="3233" y="3319"/>
                </a:cubicBezTo>
              </a:path>
            </a:pathLst>
          </a:custGeom>
          <a:solidFill>
            <a:srgbClr val="FBE4D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reset, o bootloader assume a tarefa de pegar o software da pasta de download e colocar na memória principal de programa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7003107" y="4369548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8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8" y="0"/>
                  <a:pt x="1797" y="28"/>
                  <a:pt x="1797" y="62"/>
                </a:cubicBezTo>
                <a:lnTo>
                  <a:pt x="1797" y="1699"/>
                </a:lnTo>
                <a:lnTo>
                  <a:pt x="1797" y="1699"/>
                </a:lnTo>
                <a:cubicBezTo>
                  <a:pt x="1797" y="1745"/>
                  <a:pt x="1750" y="1775"/>
                  <a:pt x="1709" y="1756"/>
                </a:cubicBezTo>
              </a:path>
            </a:pathLst>
          </a:cu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10" descr="{&quot;Key&quot;:&quot;POWER_USER_SHAPE_ICON&quot;,&quot;Value&quot;:&quot;POWER_USER_SHAPE_ICON_STYLE_1&quot;}"/>
          <p:cNvGrpSpPr/>
          <p:nvPr/>
        </p:nvGrpSpPr>
        <p:grpSpPr>
          <a:xfrm flipH="1">
            <a:off x="8039041" y="2063194"/>
            <a:ext cx="777588" cy="736600"/>
            <a:chOff x="6004176" y="1690066"/>
            <a:chExt cx="1039285" cy="1029748"/>
          </a:xfrm>
        </p:grpSpPr>
        <p:sp>
          <p:nvSpPr>
            <p:cNvPr id="294" name="Google Shape;294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03" name="Google Shape;303;p11" descr="Cat Studying GIFs | Ten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850508"/>
            <a:ext cx="2232248" cy="2729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1"/>
          <p:cNvGrpSpPr/>
          <p:nvPr/>
        </p:nvGrpSpPr>
        <p:grpSpPr>
          <a:xfrm>
            <a:off x="2915816" y="982469"/>
            <a:ext cx="3816424" cy="738664"/>
            <a:chOff x="611561" y="1220283"/>
            <a:chExt cx="3816424" cy="738664"/>
          </a:xfrm>
        </p:grpSpPr>
        <p:sp>
          <p:nvSpPr>
            <p:cNvPr id="305" name="Google Shape;305;p11"/>
            <p:cNvSpPr/>
            <p:nvPr/>
          </p:nvSpPr>
          <p:spPr>
            <a:xfrm>
              <a:off x="870278" y="1220283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tentando estudar para uma prova muito difícil, e o seu gato fica sempre te interrompendo.</a:t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 rot="5400000">
              <a:off x="516297" y="145315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11"/>
          <p:cNvGrpSpPr/>
          <p:nvPr/>
        </p:nvGrpSpPr>
        <p:grpSpPr>
          <a:xfrm>
            <a:off x="2915816" y="3140967"/>
            <a:ext cx="3816422" cy="371120"/>
            <a:chOff x="3259286" y="3781773"/>
            <a:chExt cx="3816422" cy="371120"/>
          </a:xfrm>
        </p:grpSpPr>
        <p:sp>
          <p:nvSpPr>
            <p:cNvPr id="308" name="Google Shape;308;p11"/>
            <p:cNvSpPr/>
            <p:nvPr/>
          </p:nvSpPr>
          <p:spPr>
            <a:xfrm>
              <a:off x="3518002" y="3828833"/>
              <a:ext cx="35577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 ele só vai sossegar quando estiver satisfeito.</a:t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 rot="5400000">
              <a:off x="3164022" y="3877036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11"/>
          <p:cNvGrpSpPr/>
          <p:nvPr/>
        </p:nvGrpSpPr>
        <p:grpSpPr>
          <a:xfrm>
            <a:off x="2915816" y="2061718"/>
            <a:ext cx="3816424" cy="738664"/>
            <a:chOff x="611561" y="3444154"/>
            <a:chExt cx="3816424" cy="738664"/>
          </a:xfrm>
        </p:grpSpPr>
        <p:sp>
          <p:nvSpPr>
            <p:cNvPr id="311" name="Google Shape;311;p11"/>
            <p:cNvSpPr/>
            <p:nvPr/>
          </p:nvSpPr>
          <p:spPr>
            <a:xfrm>
              <a:off x="870278" y="3444154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gato é um animal persistente. Ele vai fazer você parar qualquer coisa que estiver fazendo para dar atenção para ele.</a:t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 rot="5400000">
              <a:off x="516297" y="367702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040" y="4101075"/>
            <a:ext cx="3312368" cy="2208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1"/>
          <p:cNvGrpSpPr/>
          <p:nvPr/>
        </p:nvGrpSpPr>
        <p:grpSpPr>
          <a:xfrm>
            <a:off x="395536" y="4017763"/>
            <a:ext cx="3898620" cy="523220"/>
            <a:chOff x="395536" y="4017763"/>
            <a:chExt cx="3898620" cy="523220"/>
          </a:xfrm>
        </p:grpSpPr>
        <p:sp>
          <p:nvSpPr>
            <p:cNvPr id="315" name="Google Shape;315;p11"/>
            <p:cNvSpPr txBox="1"/>
            <p:nvPr/>
          </p:nvSpPr>
          <p:spPr>
            <a:xfrm>
              <a:off x="975089" y="4017763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Agora vamos trocar </a:t>
              </a:r>
              <a:r>
                <a:rPr lang="pt-BR"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Você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por um </a:t>
              </a:r>
              <a:r>
                <a:rPr lang="pt-BR"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Computador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395536" y="4021747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395536" y="4839505"/>
            <a:ext cx="3898620" cy="523220"/>
            <a:chOff x="395536" y="4895478"/>
            <a:chExt cx="3898620" cy="523220"/>
          </a:xfrm>
        </p:grpSpPr>
        <p:sp>
          <p:nvSpPr>
            <p:cNvPr id="318" name="Google Shape;318;p11"/>
            <p:cNvSpPr txBox="1"/>
            <p:nvPr/>
          </p:nvSpPr>
          <p:spPr>
            <a:xfrm>
              <a:off x="975089" y="4895478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 tarefa de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estudar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por uma tarefa executada por um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software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qualquer</a:t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395536" y="4899462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395536" y="5661248"/>
            <a:ext cx="3898620" cy="738664"/>
            <a:chOff x="395536" y="5661248"/>
            <a:chExt cx="3898620" cy="738664"/>
          </a:xfrm>
        </p:grpSpPr>
        <p:sp>
          <p:nvSpPr>
            <p:cNvPr id="321" name="Google Shape;321;p11"/>
            <p:cNvSpPr txBox="1"/>
            <p:nvPr/>
          </p:nvSpPr>
          <p:spPr>
            <a:xfrm>
              <a:off x="975089" y="5661248"/>
              <a:ext cx="3319067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E 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Gato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por um evento externo, seja um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botão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um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alarme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ou uma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situação que acontece de vez em quando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95536" y="5772954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038" y="1879845"/>
            <a:ext cx="5508104" cy="3098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 txBox="1"/>
          <p:nvPr/>
        </p:nvSpPr>
        <p:spPr>
          <a:xfrm>
            <a:off x="4211960" y="4966563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grpSp>
        <p:nvGrpSpPr>
          <p:cNvPr id="330" name="Google Shape;330;p12"/>
          <p:cNvGrpSpPr/>
          <p:nvPr/>
        </p:nvGrpSpPr>
        <p:grpSpPr>
          <a:xfrm>
            <a:off x="179512" y="1125326"/>
            <a:ext cx="3311536" cy="1077218"/>
            <a:chOff x="151318" y="1295620"/>
            <a:chExt cx="4415381" cy="1436290"/>
          </a:xfrm>
        </p:grpSpPr>
        <p:sp>
          <p:nvSpPr>
            <p:cNvPr id="331" name="Google Shape;331;p12"/>
            <p:cNvSpPr txBox="1"/>
            <p:nvPr/>
          </p:nvSpPr>
          <p:spPr>
            <a:xfrm>
              <a:off x="699962" y="1295620"/>
              <a:ext cx="3866737" cy="143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Ela interrompe o fluxo normal do código ao receber um sinal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interno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ou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externo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que pode acontecer a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qualquer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momento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32" name="Google Shape;332;p12"/>
            <p:cNvGrpSpPr/>
            <p:nvPr/>
          </p:nvGrpSpPr>
          <p:grpSpPr>
            <a:xfrm>
              <a:off x="151318" y="1813536"/>
              <a:ext cx="400456" cy="400456"/>
              <a:chOff x="414857" y="1839576"/>
              <a:chExt cx="465764" cy="465764"/>
            </a:xfrm>
          </p:grpSpPr>
          <p:sp>
            <p:nvSpPr>
              <p:cNvPr id="333" name="Google Shape;33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12"/>
          <p:cNvGrpSpPr/>
          <p:nvPr/>
        </p:nvGrpSpPr>
        <p:grpSpPr>
          <a:xfrm>
            <a:off x="179512" y="2470249"/>
            <a:ext cx="3311536" cy="584775"/>
            <a:chOff x="183118" y="3198192"/>
            <a:chExt cx="4415381" cy="779700"/>
          </a:xfrm>
        </p:grpSpPr>
        <p:sp>
          <p:nvSpPr>
            <p:cNvPr id="336" name="Google Shape;336;p12"/>
            <p:cNvSpPr txBox="1"/>
            <p:nvPr/>
          </p:nvSpPr>
          <p:spPr>
            <a:xfrm>
              <a:off x="731762" y="3198192"/>
              <a:ext cx="3866737" cy="77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É chamada de </a:t>
              </a:r>
              <a:r>
                <a:rPr lang="pt-BR" sz="16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ISR</a:t>
              </a: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(Interrupt Service Routine)</a:t>
              </a:r>
              <a:endParaRPr/>
            </a:p>
          </p:txBody>
        </p:sp>
        <p:grpSp>
          <p:nvGrpSpPr>
            <p:cNvPr id="337" name="Google Shape;337;p12"/>
            <p:cNvGrpSpPr/>
            <p:nvPr/>
          </p:nvGrpSpPr>
          <p:grpSpPr>
            <a:xfrm>
              <a:off x="183118" y="3387812"/>
              <a:ext cx="400456" cy="400456"/>
              <a:chOff x="414857" y="1839576"/>
              <a:chExt cx="465764" cy="465764"/>
            </a:xfrm>
          </p:grpSpPr>
          <p:sp>
            <p:nvSpPr>
              <p:cNvPr id="338" name="Google Shape;33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0" name="Google Shape;340;p12"/>
          <p:cNvGrpSpPr/>
          <p:nvPr/>
        </p:nvGrpSpPr>
        <p:grpSpPr>
          <a:xfrm>
            <a:off x="179512" y="3322729"/>
            <a:ext cx="3335385" cy="1323439"/>
            <a:chOff x="151318" y="4479411"/>
            <a:chExt cx="4447180" cy="1764584"/>
          </a:xfrm>
        </p:grpSpPr>
        <p:sp>
          <p:nvSpPr>
            <p:cNvPr id="341" name="Google Shape;341;p12"/>
            <p:cNvSpPr txBox="1"/>
            <p:nvPr/>
          </p:nvSpPr>
          <p:spPr>
            <a:xfrm>
              <a:off x="699962" y="4479411"/>
              <a:ext cx="3898536" cy="176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Ela não recebe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parâmetros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e nem tem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retornos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 Deve ser o mais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curta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possível e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todas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as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globais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utilizadas devem ser do tipo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42" name="Google Shape;342;p12"/>
            <p:cNvGrpSpPr/>
            <p:nvPr/>
          </p:nvGrpSpPr>
          <p:grpSpPr>
            <a:xfrm>
              <a:off x="151318" y="5161475"/>
              <a:ext cx="400456" cy="400456"/>
              <a:chOff x="414857" y="1839576"/>
              <a:chExt cx="465764" cy="465764"/>
            </a:xfrm>
          </p:grpSpPr>
          <p:sp>
            <p:nvSpPr>
              <p:cNvPr id="343" name="Google Shape;34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12"/>
          <p:cNvGrpSpPr/>
          <p:nvPr/>
        </p:nvGrpSpPr>
        <p:grpSpPr>
          <a:xfrm>
            <a:off x="179512" y="4913873"/>
            <a:ext cx="3311536" cy="1323439"/>
            <a:chOff x="151319" y="3726831"/>
            <a:chExt cx="4415382" cy="1764584"/>
          </a:xfrm>
        </p:grpSpPr>
        <p:sp>
          <p:nvSpPr>
            <p:cNvPr id="346" name="Google Shape;346;p12"/>
            <p:cNvSpPr txBox="1"/>
            <p:nvPr/>
          </p:nvSpPr>
          <p:spPr>
            <a:xfrm>
              <a:off x="699963" y="3726831"/>
              <a:ext cx="3866738" cy="176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significa que a variável pode ser modificada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sem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que o programa principal saiba, desta forma o compilador não tenta otimizar o uso desta variável.</a:t>
              </a:r>
              <a:endParaRPr/>
            </a:p>
          </p:txBody>
        </p:sp>
        <p:grpSp>
          <p:nvGrpSpPr>
            <p:cNvPr id="347" name="Google Shape;347;p12"/>
            <p:cNvGrpSpPr/>
            <p:nvPr/>
          </p:nvGrpSpPr>
          <p:grpSpPr>
            <a:xfrm>
              <a:off x="151319" y="4408895"/>
              <a:ext cx="400456" cy="400456"/>
              <a:chOff x="414857" y="1839576"/>
              <a:chExt cx="465764" cy="465764"/>
            </a:xfrm>
          </p:grpSpPr>
          <p:sp>
            <p:nvSpPr>
              <p:cNvPr id="348" name="Google Shape;34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rgbClr val="ED26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3"/>
          <p:cNvGrpSpPr/>
          <p:nvPr/>
        </p:nvGrpSpPr>
        <p:grpSpPr>
          <a:xfrm>
            <a:off x="2819309" y="980728"/>
            <a:ext cx="896595" cy="5877272"/>
            <a:chOff x="735577" y="1432468"/>
            <a:chExt cx="3424021" cy="4463835"/>
          </a:xfrm>
        </p:grpSpPr>
        <p:sp>
          <p:nvSpPr>
            <p:cNvPr id="355" name="Google Shape;355;p13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6" name="Google Shape;356;p13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sp>
        <p:nvSpPr>
          <p:cNvPr id="357" name="Google Shape;357;p13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Externas no Arduino </a:t>
            </a:r>
            <a:endParaRPr/>
          </a:p>
        </p:txBody>
      </p:sp>
      <p:grpSp>
        <p:nvGrpSpPr>
          <p:cNvPr id="358" name="Google Shape;358;p13"/>
          <p:cNvGrpSpPr/>
          <p:nvPr/>
        </p:nvGrpSpPr>
        <p:grpSpPr>
          <a:xfrm>
            <a:off x="323528" y="1628800"/>
            <a:ext cx="3112346" cy="1169551"/>
            <a:chOff x="611561" y="1220283"/>
            <a:chExt cx="3112346" cy="1169551"/>
          </a:xfrm>
        </p:grpSpPr>
        <p:sp>
          <p:nvSpPr>
            <p:cNvPr id="359" name="Google Shape;359;p13"/>
            <p:cNvSpPr/>
            <p:nvPr/>
          </p:nvSpPr>
          <p:spPr>
            <a:xfrm>
              <a:off x="870278" y="1220283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estudando em casa, mas ao invés do gato, alguém toca a campainha. Você para o que está fazendo para atender a porta, certo?</a:t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3"/>
          <p:cNvGrpSpPr/>
          <p:nvPr/>
        </p:nvGrpSpPr>
        <p:grpSpPr>
          <a:xfrm>
            <a:off x="323528" y="3067799"/>
            <a:ext cx="3112346" cy="738664"/>
            <a:chOff x="611561" y="3444154"/>
            <a:chExt cx="3112346" cy="738664"/>
          </a:xfrm>
        </p:grpSpPr>
        <p:sp>
          <p:nvSpPr>
            <p:cNvPr id="362" name="Google Shape;362;p13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externa, que pode ser um sensor, um botão ou outra placa</a:t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323529" y="4075911"/>
            <a:ext cx="3112344" cy="738664"/>
            <a:chOff x="3259286" y="3805302"/>
            <a:chExt cx="3112344" cy="738664"/>
          </a:xfrm>
        </p:grpSpPr>
        <p:sp>
          <p:nvSpPr>
            <p:cNvPr id="365" name="Google Shape;365;p13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só dois pinos podem ser usado como interrupção externa, o pino 2 e 3.</a:t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13"/>
          <p:cNvGrpSpPr/>
          <p:nvPr/>
        </p:nvGrpSpPr>
        <p:grpSpPr>
          <a:xfrm>
            <a:off x="323529" y="5084023"/>
            <a:ext cx="3112344" cy="1384995"/>
            <a:chOff x="3259286" y="3805302"/>
            <a:chExt cx="3112344" cy="1384995"/>
          </a:xfrm>
        </p:grpSpPr>
        <p:sp>
          <p:nvSpPr>
            <p:cNvPr id="368" name="Google Shape;368;p13"/>
            <p:cNvSpPr/>
            <p:nvPr/>
          </p:nvSpPr>
          <p:spPr>
            <a:xfrm>
              <a:off x="3518002" y="3805302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Cada placa tem pinos diferentes, por isso sempre verifique a documentação disponível: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https://www.arduino.cc/reference/pt/language/functions/external-interrupts/attachinterrupt/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13"/>
          <p:cNvGrpSpPr/>
          <p:nvPr/>
        </p:nvGrpSpPr>
        <p:grpSpPr>
          <a:xfrm>
            <a:off x="3995936" y="1052736"/>
            <a:ext cx="4919464" cy="761561"/>
            <a:chOff x="5589120" y="1744486"/>
            <a:chExt cx="4919464" cy="761561"/>
          </a:xfrm>
        </p:grpSpPr>
        <p:sp>
          <p:nvSpPr>
            <p:cNvPr id="371" name="Google Shape;371;p13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6090884" y="1744486"/>
              <a:ext cx="4417700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Primeiro, precisamos colocar o pino que vamos utilizar como interrupção no modo input: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pinMode(InterruptPin, Input);</a:t>
              </a:r>
              <a:endParaRPr/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3995936" y="2019367"/>
            <a:ext cx="4565817" cy="761561"/>
            <a:chOff x="5589120" y="2529142"/>
            <a:chExt cx="4565817" cy="761561"/>
          </a:xfrm>
        </p:grpSpPr>
        <p:sp>
          <p:nvSpPr>
            <p:cNvPr id="374" name="Google Shape;374;p13"/>
            <p:cNvSpPr/>
            <p:nvPr/>
          </p:nvSpPr>
          <p:spPr>
            <a:xfrm>
              <a:off x="5589120" y="2712269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6137072" y="2529142"/>
              <a:ext cx="4017865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Em seguida usamos a função </a:t>
              </a:r>
              <a:r>
                <a:rPr lang="pt-BR" sz="140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attachInterrupt(). </a:t>
              </a: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Essa função recebe três parâmetros, sendo:</a:t>
              </a:r>
              <a:endParaRPr/>
            </a:p>
          </p:txBody>
        </p:sp>
      </p:grpSp>
      <p:grpSp>
        <p:nvGrpSpPr>
          <p:cNvPr id="376" name="Google Shape;376;p13"/>
          <p:cNvGrpSpPr/>
          <p:nvPr/>
        </p:nvGrpSpPr>
        <p:grpSpPr>
          <a:xfrm>
            <a:off x="3995936" y="3027479"/>
            <a:ext cx="4565817" cy="761561"/>
            <a:chOff x="5589120" y="3316569"/>
            <a:chExt cx="4565817" cy="761561"/>
          </a:xfrm>
        </p:grpSpPr>
        <p:sp>
          <p:nvSpPr>
            <p:cNvPr id="377" name="Google Shape;377;p13"/>
            <p:cNvSpPr/>
            <p:nvPr/>
          </p:nvSpPr>
          <p:spPr>
            <a:xfrm>
              <a:off x="5589120" y="3499696"/>
              <a:ext cx="395307" cy="395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6137073" y="3316569"/>
              <a:ext cx="4017864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1 – A função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digitalPinToInterrupt()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para converter o sinal de Input em interrupção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2 – A função que vai tratar a interrupção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3 – O modo em que a interrupção vai ocorrer;</a:t>
              </a:r>
              <a:endParaRPr/>
            </a:p>
          </p:txBody>
        </p:sp>
      </p:grpSp>
      <p:grpSp>
        <p:nvGrpSpPr>
          <p:cNvPr id="379" name="Google Shape;379;p13"/>
          <p:cNvGrpSpPr/>
          <p:nvPr/>
        </p:nvGrpSpPr>
        <p:grpSpPr>
          <a:xfrm>
            <a:off x="3995936" y="5115711"/>
            <a:ext cx="4565817" cy="761561"/>
            <a:chOff x="5589120" y="4012441"/>
            <a:chExt cx="4565817" cy="761561"/>
          </a:xfrm>
        </p:grpSpPr>
        <p:sp>
          <p:nvSpPr>
            <p:cNvPr id="380" name="Google Shape;380;p13"/>
            <p:cNvSpPr/>
            <p:nvPr/>
          </p:nvSpPr>
          <p:spPr>
            <a:xfrm>
              <a:off x="5589120" y="4195568"/>
              <a:ext cx="395307" cy="395307"/>
            </a:xfrm>
            <a:prstGeom prst="ellipse">
              <a:avLst/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6113979" y="4012441"/>
              <a:ext cx="4040958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Os modos podem ser: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LOW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LOW.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CHANGE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sempre estado do pino mudar.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RISING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LOW para HIGH apenas.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FALLING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HIGH para LOW apenas.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Externas</a:t>
            </a:r>
            <a:endParaRPr/>
          </a:p>
        </p:txBody>
      </p:sp>
      <p:sp>
        <p:nvSpPr>
          <p:cNvPr id="387" name="Google Shape;387;p14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id="388" name="Google Shape;388;p14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14 – Interrupção Externa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228600" y="1772816"/>
            <a:ext cx="4127376" cy="3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 verificar como o software se comporta.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Mesmo fora do loop o primeiro led pisca, isso ocorre pois a cada vez que o segundo led muda de estado (de HIGH para LOW e vice-versa) ele chama a ISR “inverte_led”, saindo do loop, executando a função e retornando logo em seguida.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976" y="795069"/>
            <a:ext cx="46577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398" name="Google Shape;398;p15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9" name="Google Shape;399;p15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grpSp>
        <p:nvGrpSpPr>
          <p:cNvPr id="400" name="Google Shape;400;p15"/>
          <p:cNvGrpSpPr/>
          <p:nvPr/>
        </p:nvGrpSpPr>
        <p:grpSpPr>
          <a:xfrm>
            <a:off x="323528" y="1628800"/>
            <a:ext cx="3112346" cy="1384995"/>
            <a:chOff x="611561" y="1220283"/>
            <a:chExt cx="3112346" cy="1384995"/>
          </a:xfrm>
        </p:grpSpPr>
        <p:sp>
          <p:nvSpPr>
            <p:cNvPr id="401" name="Google Shape;401;p15"/>
            <p:cNvSpPr/>
            <p:nvPr/>
          </p:nvSpPr>
          <p:spPr>
            <a:xfrm>
              <a:off x="870278" y="1220283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 bolo em casa e coloca um alarme para avisar que o bolo está pronto. Enquanto isso você vai fazer as suas tarefas. O que acontece quando o alarme toca?</a:t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5"/>
          <p:cNvGrpSpPr/>
          <p:nvPr/>
        </p:nvGrpSpPr>
        <p:grpSpPr>
          <a:xfrm>
            <a:off x="323528" y="3501008"/>
            <a:ext cx="3112346" cy="738664"/>
            <a:chOff x="611561" y="3444154"/>
            <a:chExt cx="3112346" cy="738664"/>
          </a:xfrm>
        </p:grpSpPr>
        <p:sp>
          <p:nvSpPr>
            <p:cNvPr id="404" name="Google Shape;404;p15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interna, que são alarmes ou eventos dentro do uControlador.</a:t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15"/>
          <p:cNvGrpSpPr/>
          <p:nvPr/>
        </p:nvGrpSpPr>
        <p:grpSpPr>
          <a:xfrm>
            <a:off x="323529" y="4850576"/>
            <a:ext cx="3112344" cy="738664"/>
            <a:chOff x="3259286" y="3805302"/>
            <a:chExt cx="3112344" cy="738664"/>
          </a:xfrm>
        </p:grpSpPr>
        <p:sp>
          <p:nvSpPr>
            <p:cNvPr id="407" name="Google Shape;407;p15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possui 26 tipos de interrupções, sendo 6 externas e 19 internas.</a:t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1340768"/>
            <a:ext cx="5393753" cy="45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 txBox="1"/>
          <p:nvPr/>
        </p:nvSpPr>
        <p:spPr>
          <a:xfrm>
            <a:off x="3707904" y="5894523"/>
            <a:ext cx="4586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(Fonte: </a:t>
            </a:r>
            <a:r>
              <a:rPr lang="pt-BR" sz="700" b="0" i="0" u="sng">
                <a:solidFill>
                  <a:srgbClr val="0E37C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https://ww1.microchip.com/downloads/en/DeviceDoc/Atmel-7810-Automotive-Microcontrollers-ATmega328P_Datasheet.pdf</a:t>
            </a:r>
            <a:r>
              <a:rPr lang="pt-BR" sz="700" b="0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Pag 49)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16" name="Google Shape;416;p16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417" name="Google Shape;417;p16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16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grpSp>
        <p:nvGrpSpPr>
          <p:cNvPr id="419" name="Google Shape;419;p16"/>
          <p:cNvGrpSpPr/>
          <p:nvPr/>
        </p:nvGrpSpPr>
        <p:grpSpPr>
          <a:xfrm>
            <a:off x="323528" y="1700808"/>
            <a:ext cx="3112345" cy="523220"/>
            <a:chOff x="611561" y="1543448"/>
            <a:chExt cx="3112345" cy="523220"/>
          </a:xfrm>
        </p:grpSpPr>
        <p:sp>
          <p:nvSpPr>
            <p:cNvPr id="420" name="Google Shape;420;p16"/>
            <p:cNvSpPr/>
            <p:nvPr/>
          </p:nvSpPr>
          <p:spPr>
            <a:xfrm>
              <a:off x="870277" y="1543448"/>
              <a:ext cx="28536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Vamos ver a interrupção relacionada aos Timers.</a:t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6"/>
          <p:cNvGrpSpPr/>
          <p:nvPr/>
        </p:nvGrpSpPr>
        <p:grpSpPr>
          <a:xfrm>
            <a:off x="323528" y="2457763"/>
            <a:ext cx="3112345" cy="954107"/>
            <a:chOff x="611561" y="3354143"/>
            <a:chExt cx="3112345" cy="954107"/>
          </a:xfrm>
        </p:grpSpPr>
        <p:sp>
          <p:nvSpPr>
            <p:cNvPr id="423" name="Google Shape;423;p16"/>
            <p:cNvSpPr/>
            <p:nvPr/>
          </p:nvSpPr>
          <p:spPr>
            <a:xfrm>
              <a:off x="870277" y="3354143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Timers são contadores que a cada pulso do clock incrementam de uma unidade, ou decrementam de uma unidade.</a:t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6"/>
          <p:cNvGrpSpPr/>
          <p:nvPr/>
        </p:nvGrpSpPr>
        <p:grpSpPr>
          <a:xfrm>
            <a:off x="323529" y="3609891"/>
            <a:ext cx="3112344" cy="954107"/>
            <a:chOff x="3259286" y="3697580"/>
            <a:chExt cx="3112344" cy="954107"/>
          </a:xfrm>
        </p:grpSpPr>
        <p:sp>
          <p:nvSpPr>
            <p:cNvPr id="426" name="Google Shape;426;p16"/>
            <p:cNvSpPr/>
            <p:nvPr/>
          </p:nvSpPr>
          <p:spPr>
            <a:xfrm>
              <a:off x="3518002" y="3697580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Quando o Timer atinge o seu valor máximo (Overflow) ou mínimo (0), dizemos que o timer estourou e gerou uma interrupção.</a:t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6"/>
          <p:cNvGrpSpPr/>
          <p:nvPr/>
        </p:nvGrpSpPr>
        <p:grpSpPr>
          <a:xfrm>
            <a:off x="323529" y="4906035"/>
            <a:ext cx="3168351" cy="1169551"/>
            <a:chOff x="3259286" y="3878471"/>
            <a:chExt cx="3168351" cy="1169551"/>
          </a:xfrm>
        </p:grpSpPr>
        <p:sp>
          <p:nvSpPr>
            <p:cNvPr id="429" name="Google Shape;429;p16"/>
            <p:cNvSpPr/>
            <p:nvPr/>
          </p:nvSpPr>
          <p:spPr>
            <a:xfrm>
              <a:off x="3574009" y="3878471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IDE Arduino não disponibiliza funções para acessar interrupções internas diretamente, por isso, vamos ter de mexer com registradores internos.</a:t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3380" y="2492896"/>
            <a:ext cx="5027092" cy="190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6"/>
          <p:cNvSpPr txBox="1"/>
          <p:nvPr/>
        </p:nvSpPr>
        <p:spPr>
          <a:xfrm>
            <a:off x="4211960" y="4326434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flipH="1">
            <a:off x="3978106" y="1314844"/>
            <a:ext cx="737909" cy="924026"/>
          </a:xfrm>
          <a:prstGeom prst="homePlate">
            <a:avLst>
              <a:gd name="adj" fmla="val 22727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4716015" y="1314845"/>
            <a:ext cx="3845739" cy="92402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Registradores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células de memória, normalmente de 8 bits, em que cada bit contém um parâmetro de configuração.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podem ser de um tipo especial, em que seu conteúdo é uma informação ou ponteiro de controle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4716014" y="4974827"/>
            <a:ext cx="3845739" cy="924026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representa o nível lógico HIGH (ligado) e 0 (zero) representa o nível lógico LOW (desligado). Assim como uma máquina de lavar roupa ou um micro-ondas, a sequência de botões define sua funcionalidade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6"/>
          <p:cNvSpPr/>
          <p:nvPr/>
        </p:nvSpPr>
        <p:spPr>
          <a:xfrm flipH="1">
            <a:off x="3978105" y="4974826"/>
            <a:ext cx="737909" cy="924026"/>
          </a:xfrm>
          <a:prstGeom prst="homePlate">
            <a:avLst>
              <a:gd name="adj" fmla="val 22727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42" name="Google Shape;442;p17"/>
          <p:cNvGrpSpPr/>
          <p:nvPr/>
        </p:nvGrpSpPr>
        <p:grpSpPr>
          <a:xfrm>
            <a:off x="467544" y="1772816"/>
            <a:ext cx="3240360" cy="761561"/>
            <a:chOff x="5589120" y="1744486"/>
            <a:chExt cx="3240360" cy="761561"/>
          </a:xfrm>
        </p:grpSpPr>
        <p:sp>
          <p:nvSpPr>
            <p:cNvPr id="443" name="Google Shape;443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O uControlador do Arduino Uno tem 3 registradores para controlar os Timers: TCCRxA, TCCRxB e TIMSKx, sendo “x” a identificação do Timer</a:t>
              </a:r>
              <a:endParaRPr/>
            </a:p>
          </p:txBody>
        </p:sp>
      </p:grpSp>
      <p:pic>
        <p:nvPicPr>
          <p:cNvPr id="445" name="Google Shape;445;p17"/>
          <p:cNvPicPr preferRelativeResize="0"/>
          <p:nvPr/>
        </p:nvPicPr>
        <p:blipFill rotWithShape="1">
          <a:blip r:embed="rId3">
            <a:alphaModFix/>
          </a:blip>
          <a:srcRect l="3269" t="8725" r="5186" b="4037"/>
          <a:stretch/>
        </p:blipFill>
        <p:spPr>
          <a:xfrm>
            <a:off x="4427984" y="836712"/>
            <a:ext cx="4582326" cy="245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7"/>
          <p:cNvPicPr preferRelativeResize="0"/>
          <p:nvPr/>
        </p:nvPicPr>
        <p:blipFill rotWithShape="1">
          <a:blip r:embed="rId4">
            <a:alphaModFix/>
          </a:blip>
          <a:srcRect l="3269" t="4038" r="5186"/>
          <a:stretch/>
        </p:blipFill>
        <p:spPr>
          <a:xfrm>
            <a:off x="4441676" y="3429000"/>
            <a:ext cx="4582326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5">
            <a:alphaModFix/>
          </a:blip>
          <a:srcRect l="4047" t="5816" r="4409" b="21486"/>
          <a:stretch/>
        </p:blipFill>
        <p:spPr>
          <a:xfrm>
            <a:off x="33379" y="4070984"/>
            <a:ext cx="4610629" cy="205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17"/>
          <p:cNvGrpSpPr/>
          <p:nvPr/>
        </p:nvGrpSpPr>
        <p:grpSpPr>
          <a:xfrm>
            <a:off x="467544" y="2979900"/>
            <a:ext cx="3240360" cy="761561"/>
            <a:chOff x="5589120" y="1744486"/>
            <a:chExt cx="3240360" cy="761561"/>
          </a:xfrm>
        </p:grpSpPr>
        <p:sp>
          <p:nvSpPr>
            <p:cNvPr id="449" name="Google Shape;449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Podemos ter informações sobre esses registradores no datasheet do Chip, facilmente encontrado no site do fabricante.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56" name="Google Shape;456;p18"/>
          <p:cNvGrpSpPr/>
          <p:nvPr/>
        </p:nvGrpSpPr>
        <p:grpSpPr>
          <a:xfrm>
            <a:off x="466825" y="1456789"/>
            <a:ext cx="3744416" cy="1396147"/>
            <a:chOff x="5589120" y="1744486"/>
            <a:chExt cx="3744416" cy="1396147"/>
          </a:xfrm>
        </p:grpSpPr>
        <p:sp>
          <p:nvSpPr>
            <p:cNvPr id="457" name="Google Shape;457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090884" y="1744486"/>
              <a:ext cx="3242652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Nosso objetivo agora será implementar um contador no modo normal. O datasheet do uControlador nos diz como deve ser a configuração dos bits dos registradores</a:t>
              </a:r>
              <a:endParaRPr/>
            </a:p>
          </p:txBody>
        </p:sp>
      </p:grpSp>
      <p:pic>
        <p:nvPicPr>
          <p:cNvPr id="459" name="Google Shape;4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0444" y="908720"/>
            <a:ext cx="4716477" cy="2969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18"/>
          <p:cNvGrpSpPr/>
          <p:nvPr/>
        </p:nvGrpSpPr>
        <p:grpSpPr>
          <a:xfrm>
            <a:off x="466825" y="3661042"/>
            <a:ext cx="2880320" cy="1396147"/>
            <a:chOff x="5589120" y="1744486"/>
            <a:chExt cx="2880320" cy="1396147"/>
          </a:xfrm>
        </p:grpSpPr>
        <p:sp>
          <p:nvSpPr>
            <p:cNvPr id="461" name="Google Shape;461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Como podemos ver pela tabela, o modo normal é atingido quando os bits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WGM13, WGM12, WGM11 e WGM10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estão em zero.</a:t>
              </a:r>
              <a:endParaRPr/>
            </a:p>
          </p:txBody>
        </p:sp>
      </p:grpSp>
      <p:grpSp>
        <p:nvGrpSpPr>
          <p:cNvPr id="463" name="Google Shape;463;p18"/>
          <p:cNvGrpSpPr/>
          <p:nvPr/>
        </p:nvGrpSpPr>
        <p:grpSpPr>
          <a:xfrm>
            <a:off x="466825" y="5057189"/>
            <a:ext cx="2880320" cy="1396147"/>
            <a:chOff x="5589120" y="1744486"/>
            <a:chExt cx="2880320" cy="1396147"/>
          </a:xfrm>
        </p:grpSpPr>
        <p:sp>
          <p:nvSpPr>
            <p:cNvPr id="464" name="Google Shape;464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Agora precisamos definir o quão rápido esse contador vai contar. Para isso usamos os bits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CS12, CS11 e CS10, 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referentes ao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endPara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4730" y="5085184"/>
            <a:ext cx="5473774" cy="101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8161" y="4031582"/>
            <a:ext cx="5600343" cy="98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6" y="4653136"/>
            <a:ext cx="467033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74" name="Google Shape;474;p19"/>
          <p:cNvGrpSpPr/>
          <p:nvPr/>
        </p:nvGrpSpPr>
        <p:grpSpPr>
          <a:xfrm>
            <a:off x="466825" y="1340768"/>
            <a:ext cx="3744416" cy="809625"/>
            <a:chOff x="5589120" y="2107082"/>
            <a:chExt cx="3744416" cy="809625"/>
          </a:xfrm>
        </p:grpSpPr>
        <p:sp>
          <p:nvSpPr>
            <p:cNvPr id="475" name="Google Shape;475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6090884" y="2107082"/>
              <a:ext cx="3242652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é um fator de divisão do clock usado para aumentar ou diminuir a velocidade do timer, e é dado pela fórmula</a:t>
              </a:r>
              <a:endParaRPr/>
            </a:p>
          </p:txBody>
        </p:sp>
      </p:grpSp>
      <p:pic>
        <p:nvPicPr>
          <p:cNvPr id="477" name="Google Shape;4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145" y="1322487"/>
            <a:ext cx="2571750" cy="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19"/>
          <p:cNvGrpSpPr/>
          <p:nvPr/>
        </p:nvGrpSpPr>
        <p:grpSpPr>
          <a:xfrm>
            <a:off x="466825" y="2381124"/>
            <a:ext cx="8048052" cy="1053777"/>
            <a:chOff x="5589120" y="2316914"/>
            <a:chExt cx="8048052" cy="1053777"/>
          </a:xfrm>
        </p:grpSpPr>
        <p:sp>
          <p:nvSpPr>
            <p:cNvPr id="479" name="Google Shape;479;p19"/>
            <p:cNvSpPr/>
            <p:nvPr/>
          </p:nvSpPr>
          <p:spPr>
            <a:xfrm>
              <a:off x="5589120" y="2646149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090883" y="2316914"/>
              <a:ext cx="7546289" cy="105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tempo em microssegundos;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max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valor máximo que o timer atinge (255, para um Timer de 8 bits);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fator de divisão definido no último tópico;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frequência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a frequência do nosso microcontrolador, que, no Arduino Uno, é de aproximadamente 16Mhz.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466825" y="3665632"/>
            <a:ext cx="4377754" cy="809625"/>
            <a:chOff x="5589120" y="2107082"/>
            <a:chExt cx="4377754" cy="809625"/>
          </a:xfrm>
        </p:grpSpPr>
        <p:sp>
          <p:nvSpPr>
            <p:cNvPr id="482" name="Google Shape;482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 definirmos um prescaler de 256, então o tempo para o contador chegar ao máxmio será de:</a:t>
              </a:r>
              <a:endParaRPr/>
            </a:p>
          </p:txBody>
        </p:sp>
      </p:grpSp>
      <p:pic>
        <p:nvPicPr>
          <p:cNvPr id="484" name="Google Shape;48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1732" y="3604598"/>
            <a:ext cx="2724150" cy="75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9"/>
          <p:cNvGrpSpPr/>
          <p:nvPr/>
        </p:nvGrpSpPr>
        <p:grpSpPr>
          <a:xfrm>
            <a:off x="466825" y="4705988"/>
            <a:ext cx="4377754" cy="809625"/>
            <a:chOff x="5589120" y="2107082"/>
            <a:chExt cx="4377754" cy="809625"/>
          </a:xfrm>
        </p:grpSpPr>
        <p:sp>
          <p:nvSpPr>
            <p:cNvPr id="486" name="Google Shape;486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Depois de configurar o prescaler, precisamos habilitar a interrupção, definindo o bit TOIEx no registrador TIMSKx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466825" y="5746345"/>
            <a:ext cx="7777582" cy="809625"/>
            <a:chOff x="5589120" y="2107082"/>
            <a:chExt cx="7777582" cy="809625"/>
          </a:xfrm>
        </p:grpSpPr>
        <p:sp>
          <p:nvSpPr>
            <p:cNvPr id="489" name="Google Shape;489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090883" y="2107082"/>
              <a:ext cx="7275819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 fim, habilitamos as interrupções globais chamando a função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sei()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e criamos a função que vai tratar a interrupção através do nome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ISR(TIMER1_OVF_vect);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03 – Bootloader e Interrupções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Internas</a:t>
            </a:r>
            <a:endParaRPr/>
          </a:p>
        </p:txBody>
      </p:sp>
      <p:sp>
        <p:nvSpPr>
          <p:cNvPr id="496" name="Google Shape;496;p20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id="497" name="Google Shape;497;p20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0"/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15 – Interrupção Interna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0"/>
          <p:cNvSpPr txBox="1"/>
          <p:nvPr/>
        </p:nvSpPr>
        <p:spPr>
          <a:xfrm>
            <a:off x="228600" y="1772816"/>
            <a:ext cx="4127376" cy="393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externa e verificar como o software se comporta.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 cada 1 segundo o segundo led pisca, sem interferir no primeiro led. Isso ocorre pois demora cerca de 1 segundo para o timer 1 contar de 0 a 65536 com um prescaler de 256 e a cada vez que ele atinge o máximo ele envia um sinal de interrupção, que chama nossa ISR, e volta a contagem para 0.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6135" y="1526000"/>
            <a:ext cx="4519265" cy="27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507" name="Google Shape;507;p21"/>
          <p:cNvSpPr txBox="1"/>
          <p:nvPr/>
        </p:nvSpPr>
        <p:spPr>
          <a:xfrm>
            <a:off x="501106" y="1326822"/>
            <a:ext cx="5151014" cy="461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externas para utilizar um botão ao invés do sinal do LED.</a:t>
            </a:r>
            <a:endParaRPr/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internas para valores de tempo de 0.25, 0.5, 1.5, 2.0, 2.5 e 3 segundos.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21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712" y="2276872"/>
            <a:ext cx="2736294" cy="20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5503" y="620688"/>
            <a:ext cx="3205601" cy="263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6136" y="4118645"/>
            <a:ext cx="3205601" cy="19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516" name="Google Shape;5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1844824"/>
            <a:ext cx="5256584" cy="37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Bootloader?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funciona?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Externas no Arduino;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Internas no Arduino;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59" name="Google Shape;159;p4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Antigamente,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primeiros computadores eram programados mecanicamente, ou através de cabos ou por cartões perfurados. 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323528" y="2060848"/>
            <a:ext cx="4752528" cy="1512168"/>
            <a:chOff x="638714" y="1308295"/>
            <a:chExt cx="8724243" cy="1901011"/>
          </a:xfrm>
        </p:grpSpPr>
        <p:sp>
          <p:nvSpPr>
            <p:cNvPr id="162" name="Google Shape;162;p4"/>
            <p:cNvSpPr/>
            <p:nvPr/>
          </p:nvSpPr>
          <p:spPr>
            <a:xfrm>
              <a:off x="1378423" y="1308295"/>
              <a:ext cx="79845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 seja, alguém dizia para o computador o que deveria ser feito assim que fosse ligado.</a:t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186" y="1969428"/>
            <a:ext cx="3367286" cy="41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615" y="3717032"/>
            <a:ext cx="3457361" cy="2593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4427984" y="6146292"/>
            <a:ext cx="36848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https://witchdoctor.co.nz/index.php/2021/03/the-worlds-first-digital-computer-is-76-years-old/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5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73" name="Google Shape;17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18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Atualmente, 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 o avanço da tecnologia, temos computadores puramente eletrônicos, que “rodam” programas quase que sem intervenção humana. </a:t>
              </a:r>
              <a:endParaRPr sz="1200"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323528" y="1988840"/>
            <a:ext cx="3888432" cy="1512168"/>
            <a:chOff x="638714" y="1308295"/>
            <a:chExt cx="7138017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639830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Estamos familiarizados com esse tipo de computador. Que assim que ligamos, ele “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boota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 um Windows, um Linux ou mesmo um MAC OS.</a:t>
              </a:r>
              <a:endParaRPr sz="1200"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919990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0732" y="2276872"/>
            <a:ext cx="4389740" cy="246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5"/>
          <p:cNvGrpSpPr/>
          <p:nvPr/>
        </p:nvGrpSpPr>
        <p:grpSpPr>
          <a:xfrm>
            <a:off x="323528" y="3789040"/>
            <a:ext cx="3888432" cy="1152128"/>
            <a:chOff x="638714" y="1308295"/>
            <a:chExt cx="10971395" cy="1901011"/>
          </a:xfrm>
        </p:grpSpPr>
        <p:sp>
          <p:nvSpPr>
            <p:cNvPr id="180" name="Google Shape;180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 antes dele nos mostrar telinhas bonitas, o computador apresenta um negócio chamado “BIOS”</a:t>
              </a:r>
              <a:endParaRPr sz="1200"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38714" y="1308295"/>
              <a:ext cx="1414058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323528" y="5229200"/>
            <a:ext cx="8496944" cy="936104"/>
            <a:chOff x="638714" y="1308295"/>
            <a:chExt cx="18234149" cy="1901011"/>
          </a:xfrm>
        </p:grpSpPr>
        <p:sp>
          <p:nvSpPr>
            <p:cNvPr id="183" name="Google Shape;18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18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 BIOS, 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o programa integrado ao processador ou placa mãe do computador, sendo responsável por verificar a integridade do hardware, carregar os drivers básicos e “chamar” o sistema operacional.</a:t>
              </a:r>
              <a:endParaRPr sz="1200" dirty="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6"/>
          <p:cNvGrpSpPr/>
          <p:nvPr/>
        </p:nvGrpSpPr>
        <p:grpSpPr>
          <a:xfrm>
            <a:off x="323528" y="1052736"/>
            <a:ext cx="7296150" cy="630000"/>
            <a:chOff x="638714" y="1308295"/>
            <a:chExt cx="8344441" cy="1901011"/>
          </a:xfrm>
        </p:grpSpPr>
        <p:sp>
          <p:nvSpPr>
            <p:cNvPr id="191" name="Google Shape;191;p6"/>
            <p:cNvSpPr/>
            <p:nvPr/>
          </p:nvSpPr>
          <p:spPr>
            <a:xfrm>
              <a:off x="1378424" y="1308295"/>
              <a:ext cx="7604731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</a:t>
              </a:r>
              <a:r>
                <a:rPr lang="pt-BR" sz="18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BIOS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 </a:t>
              </a:r>
              <a:r>
                <a:rPr lang="pt-BR" sz="18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uControladores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 Sim e não...</a:t>
              </a:r>
              <a:endParaRPr sz="120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8714" y="1308295"/>
              <a:ext cx="1075479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23528" y="1844824"/>
            <a:ext cx="7296150" cy="1260000"/>
            <a:chOff x="638714" y="1308295"/>
            <a:chExt cx="6786028" cy="1901011"/>
          </a:xfrm>
        </p:grpSpPr>
        <p:sp>
          <p:nvSpPr>
            <p:cNvPr id="194" name="Google Shape;194;p6"/>
            <p:cNvSpPr/>
            <p:nvPr/>
          </p:nvSpPr>
          <p:spPr>
            <a:xfrm>
              <a:off x="1378424" y="1308295"/>
              <a:ext cx="604631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um software </a:t>
              </a:r>
              <a:r>
                <a:rPr lang="pt-BR" sz="18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pequeno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pt-BR" sz="18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seguro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18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confiável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(em teoria), chamado </a:t>
              </a:r>
              <a:r>
                <a:rPr lang="pt-BR" sz="18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endParaRPr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8714" y="1308295"/>
              <a:ext cx="874622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323528" y="3284984"/>
            <a:ext cx="7296149" cy="1260000"/>
            <a:chOff x="638714" y="1308295"/>
            <a:chExt cx="11280446" cy="1901011"/>
          </a:xfrm>
        </p:grpSpPr>
        <p:sp>
          <p:nvSpPr>
            <p:cNvPr id="197" name="Google Shape;197;p6"/>
            <p:cNvSpPr/>
            <p:nvPr/>
          </p:nvSpPr>
          <p:spPr>
            <a:xfrm>
              <a:off x="2092600" y="1308295"/>
              <a:ext cx="9826560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18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lang="pt-BR" sz="1800" b="1" dirty="0" err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r>
                <a:rPr lang="pt-BR" sz="18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 a função de carregar na memória de programa o firmware definitivo que vai rodar no produto.</a:t>
              </a:r>
              <a:endParaRPr sz="1200" dirty="0"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8714" y="1308295"/>
              <a:ext cx="1453888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403648" y="1256676"/>
            <a:ext cx="6549539" cy="623455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uControladores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Sim e não...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1190813" y="1258938"/>
            <a:ext cx="212834" cy="62345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406402" y="125667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7"/>
          <p:cNvCxnSpPr>
            <a:stCxn id="207" idx="6"/>
            <a:endCxn id="206" idx="1"/>
          </p:cNvCxnSpPr>
          <p:nvPr/>
        </p:nvCxnSpPr>
        <p:spPr>
          <a:xfrm>
            <a:off x="1029857" y="1568404"/>
            <a:ext cx="161100" cy="2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7"/>
          <p:cNvSpPr/>
          <p:nvPr/>
        </p:nvSpPr>
        <p:spPr>
          <a:xfrm>
            <a:off x="1403648" y="2266055"/>
            <a:ext cx="6549539" cy="70788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um software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pequeno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seguro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confiável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(em teoria), chamado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sz="1800" b="1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190813" y="2266055"/>
            <a:ext cx="212834" cy="70788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406402" y="2308271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"/>
          <p:cNvCxnSpPr>
            <a:stCxn id="211" idx="6"/>
            <a:endCxn id="210" idx="1"/>
          </p:cNvCxnSpPr>
          <p:nvPr/>
        </p:nvCxnSpPr>
        <p:spPr>
          <a:xfrm>
            <a:off x="1029857" y="2619999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7"/>
          <p:cNvSpPr/>
          <p:nvPr/>
        </p:nvSpPr>
        <p:spPr>
          <a:xfrm>
            <a:off x="1403648" y="3342646"/>
            <a:ext cx="6549539" cy="1094466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Arial"/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Bootloader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a função de Inicializar os periféricos básicos do uControlador como a Bios, mas também tem o papel de atualizar o software do dispositivo.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190813" y="3342646"/>
            <a:ext cx="212834" cy="109446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406402" y="3578153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7"/>
          <p:cNvCxnSpPr>
            <a:stCxn id="215" idx="6"/>
            <a:endCxn id="214" idx="1"/>
          </p:cNvCxnSpPr>
          <p:nvPr/>
        </p:nvCxnSpPr>
        <p:spPr>
          <a:xfrm>
            <a:off x="1029857" y="3889881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7" y="1124745"/>
            <a:ext cx="3240360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8"/>
          <p:cNvGrpSpPr/>
          <p:nvPr/>
        </p:nvGrpSpPr>
        <p:grpSpPr>
          <a:xfrm>
            <a:off x="3923928" y="1124746"/>
            <a:ext cx="5040560" cy="2160240"/>
            <a:chOff x="3215680" y="2348880"/>
            <a:chExt cx="11593288" cy="1296144"/>
          </a:xfrm>
        </p:grpSpPr>
        <p:sp>
          <p:nvSpPr>
            <p:cNvPr id="225" name="Google Shape;22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MAS COMO ASSIM?</a:t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91944" y="2348880"/>
              <a:ext cx="9217024" cy="1296144"/>
            </a:xfrm>
            <a:prstGeom prst="roundRect">
              <a:avLst>
                <a:gd name="adj" fmla="val 9510"/>
              </a:avLst>
            </a:prstGeom>
            <a:solidFill>
              <a:srgbClr val="D8E2F3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Bootloader 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também tem o papel de atualizar o software do dispositivo????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8" name="Google Shape;228;p8" descr="Technoblogy - Choosing a Friendly AVR Chi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296" y="3847897"/>
            <a:ext cx="2409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 descr="{&quot;Key&quot;:&quot;POWER_USER_SHAPE_ICON&quot;,&quot;Value&quot;:&quot;POWER_USER_SHAPE_ICON_STYLE_1&quot;}"/>
          <p:cNvSpPr/>
          <p:nvPr/>
        </p:nvSpPr>
        <p:spPr>
          <a:xfrm rot="10800000">
            <a:off x="3817917" y="4293096"/>
            <a:ext cx="1186131" cy="992739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5">
            <a:alphaModFix/>
          </a:blip>
          <a:srcRect l="26728" r="22436"/>
          <a:stretch/>
        </p:blipFill>
        <p:spPr>
          <a:xfrm>
            <a:off x="5076056" y="3360027"/>
            <a:ext cx="2952328" cy="345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8"/>
          <p:cNvGrpSpPr/>
          <p:nvPr/>
        </p:nvGrpSpPr>
        <p:grpSpPr>
          <a:xfrm>
            <a:off x="179512" y="3461225"/>
            <a:ext cx="1567543" cy="2668818"/>
            <a:chOff x="3215680" y="2348880"/>
            <a:chExt cx="2304256" cy="1296144"/>
          </a:xfrm>
        </p:grpSpPr>
        <p:sp>
          <p:nvSpPr>
            <p:cNvPr id="232" name="Google Shape;232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Vamos tentar simplificar: Esse é o noso uControlador usado no Arduino</a:t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7308304" y="3461225"/>
            <a:ext cx="1567543" cy="2668818"/>
            <a:chOff x="3215680" y="2348880"/>
            <a:chExt cx="2304256" cy="1296144"/>
          </a:xfrm>
        </p:grpSpPr>
        <p:sp>
          <p:nvSpPr>
            <p:cNvPr id="235" name="Google Shape;23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 é assim que a memória flash (HD) está dividida</a:t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4846703" y="6688362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l="26728" r="22436"/>
          <a:stretch/>
        </p:blipFill>
        <p:spPr>
          <a:xfrm>
            <a:off x="228600" y="847404"/>
            <a:ext cx="4607926" cy="5389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9"/>
          <p:cNvGrpSpPr/>
          <p:nvPr/>
        </p:nvGrpSpPr>
        <p:grpSpPr>
          <a:xfrm>
            <a:off x="3787933" y="1340768"/>
            <a:ext cx="4528188" cy="1584176"/>
            <a:chOff x="3215680" y="2348880"/>
            <a:chExt cx="2304256" cy="1296144"/>
          </a:xfrm>
        </p:grpSpPr>
        <p:sp>
          <p:nvSpPr>
            <p:cNvPr id="245" name="Google Shape;245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Flash Section é onde está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nosso programa principal.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 onde roda o software que escrevemos no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 do Arduino.</a:t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3787933" y="3418308"/>
            <a:ext cx="4528188" cy="2284290"/>
            <a:chOff x="3215680" y="2348880"/>
            <a:chExt cx="2304256" cy="1296144"/>
          </a:xfrm>
        </p:grpSpPr>
        <p:sp>
          <p:nvSpPr>
            <p:cNvPr id="248" name="Google Shape;248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Boot Flash Section é onde está o bootloader, um software que normalmente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não temos acesso e tem a função de pegar o software que escrevemos na IDE e colocar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Application Flash Section </a:t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9"/>
          <p:cNvSpPr txBox="1"/>
          <p:nvPr/>
        </p:nvSpPr>
        <p:spPr>
          <a:xfrm>
            <a:off x="467544" y="6036341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2007</Words>
  <Application>Microsoft Office PowerPoint</Application>
  <PresentationFormat>Apresentação na tela (4:3)</PresentationFormat>
  <Paragraphs>163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Calibri</vt:lpstr>
      <vt:lpstr>Times New Roman</vt:lpstr>
      <vt:lpstr>Arial</vt:lpstr>
      <vt:lpstr>Montserrat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1</cp:revision>
  <dcterms:created xsi:type="dcterms:W3CDTF">2018-08-18T04:32:45Z</dcterms:created>
  <dcterms:modified xsi:type="dcterms:W3CDTF">2023-10-09T23:27:37Z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